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sldIdLst>
    <p:sldId id="263" r:id="rId2"/>
    <p:sldId id="264" r:id="rId3"/>
    <p:sldId id="265" r:id="rId4"/>
    <p:sldId id="267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1. 웹정기권 사이트 접속방법" id="{38E84D1C-D39B-43B7-BA10-0E01CB898C1A}">
          <p14:sldIdLst>
            <p14:sldId id="263"/>
          </p14:sldIdLst>
        </p14:section>
        <p14:section name="2. 웹정기권 신규신청" id="{4EF91AB6-CCB9-4A53-A375-76C76B48818A}">
          <p14:sldIdLst>
            <p14:sldId id="264"/>
            <p14:sldId id="265"/>
          </p14:sldIdLst>
        </p14:section>
        <p14:section name="3. 웹정기권 연장신청" id="{DA548993-2079-440E-856F-B65F545E44A3}">
          <p14:sldIdLst>
            <p14:sldId id="267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미란" initials="a" lastIdx="2" clrIdx="0">
    <p:extLst>
      <p:ext uri="{19B8F6BF-5375-455C-9EA6-DF929625EA0E}">
        <p15:presenceInfo xmlns="" xmlns:p15="http://schemas.microsoft.com/office/powerpoint/2012/main" userId="김미란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9F9"/>
    <a:srgbClr val="2D3E50"/>
    <a:srgbClr val="37B3BA"/>
    <a:srgbClr val="343843"/>
    <a:srgbClr val="FFFFFF"/>
    <a:srgbClr val="36394A"/>
    <a:srgbClr val="0084BD"/>
    <a:srgbClr val="0078D7"/>
    <a:srgbClr val="2C3243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46" autoAdjust="0"/>
    <p:restoredTop sz="94660" autoAdjust="0"/>
  </p:normalViewPr>
  <p:slideViewPr>
    <p:cSldViewPr snapToGrid="0">
      <p:cViewPr>
        <p:scale>
          <a:sx n="124" d="100"/>
          <a:sy n="124" d="100"/>
        </p:scale>
        <p:origin x="-1164" y="-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801A2-A79B-4E8E-94D8-9B1D1E8641C7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D66D6-9C0E-4D9F-866D-ED31F8A63B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5772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D66D6-9C0E-4D9F-866D-ED31F8A63B5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0753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5BF77-8B71-419D-B288-6A56C8163D76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4EE3-3751-4548-A682-6A0E7409E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0397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349135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 userDrawn="1"/>
        </p:nvSpPr>
        <p:spPr>
          <a:xfrm>
            <a:off x="3473917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 userDrawn="1"/>
        </p:nvSpPr>
        <p:spPr>
          <a:xfrm>
            <a:off x="6598699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 userDrawn="1"/>
        </p:nvSpPr>
        <p:spPr>
          <a:xfrm>
            <a:off x="349135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 userDrawn="1"/>
        </p:nvSpPr>
        <p:spPr>
          <a:xfrm>
            <a:off x="6598699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 userDrawn="1"/>
        </p:nvGrpSpPr>
        <p:grpSpPr>
          <a:xfrm>
            <a:off x="349135" y="5850599"/>
            <a:ext cx="9219894" cy="558339"/>
            <a:chOff x="447808" y="655319"/>
            <a:chExt cx="8898824" cy="2104505"/>
          </a:xfrm>
          <a:solidFill>
            <a:schemeClr val="bg1">
              <a:lumMod val="85000"/>
            </a:schemeClr>
          </a:solidFill>
        </p:grpSpPr>
        <p:sp>
          <p:nvSpPr>
            <p:cNvPr id="29" name="직사각형 28"/>
            <p:cNvSpPr/>
            <p:nvPr/>
          </p:nvSpPr>
          <p:spPr>
            <a:xfrm>
              <a:off x="447808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3463774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479740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3" name="직사각형 32"/>
          <p:cNvSpPr/>
          <p:nvPr userDrawn="1"/>
        </p:nvSpPr>
        <p:spPr>
          <a:xfrm>
            <a:off x="3473917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 userDrawn="1"/>
        </p:nvGrpSpPr>
        <p:grpSpPr>
          <a:xfrm>
            <a:off x="349135" y="2797924"/>
            <a:ext cx="9219894" cy="558339"/>
            <a:chOff x="447808" y="655319"/>
            <a:chExt cx="8898824" cy="2104505"/>
          </a:xfrm>
          <a:solidFill>
            <a:schemeClr val="bg1">
              <a:lumMod val="85000"/>
            </a:schemeClr>
          </a:solidFill>
        </p:grpSpPr>
        <p:sp>
          <p:nvSpPr>
            <p:cNvPr id="35" name="직사각형 34"/>
            <p:cNvSpPr/>
            <p:nvPr/>
          </p:nvSpPr>
          <p:spPr>
            <a:xfrm>
              <a:off x="447808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463774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6479740" y="655319"/>
              <a:ext cx="2866892" cy="2104505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6971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349135" y="655319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 userDrawn="1"/>
        </p:nvSpPr>
        <p:spPr>
          <a:xfrm>
            <a:off x="3473917" y="655319"/>
            <a:ext cx="6095112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 userDrawn="1"/>
        </p:nvSpPr>
        <p:spPr>
          <a:xfrm>
            <a:off x="6598699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598700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49135" y="2797924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3473917" y="2797924"/>
            <a:ext cx="6095112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 userDrawn="1"/>
        </p:nvSpPr>
        <p:spPr>
          <a:xfrm>
            <a:off x="349135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 userDrawn="1"/>
        </p:nvSpPr>
        <p:spPr>
          <a:xfrm>
            <a:off x="3473917" y="3705915"/>
            <a:ext cx="2970330" cy="210450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 userDrawn="1"/>
        </p:nvSpPr>
        <p:spPr>
          <a:xfrm>
            <a:off x="349135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 userDrawn="1"/>
        </p:nvSpPr>
        <p:spPr>
          <a:xfrm>
            <a:off x="3473917" y="5850599"/>
            <a:ext cx="2970330" cy="5583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3355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5BF77-8B71-419D-B288-6A56C8163D76}" type="datetimeFigureOut">
              <a:rPr lang="ko-KR" altLang="en-US" smtClean="0"/>
              <a:t>2023-09-04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4EE3-3751-4548-A682-6A0E7409E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74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90" y="4625647"/>
            <a:ext cx="1174964" cy="15297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7659" y="1455151"/>
            <a:ext cx="488947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100" b="1" dirty="0">
                <a:latin typeface="+mn-ea"/>
                <a:ea typeface="+mn-ea"/>
              </a:rPr>
              <a:t>1) </a:t>
            </a:r>
            <a:r>
              <a:rPr lang="ko-KR" altLang="en-US" sz="1100" b="1" dirty="0">
                <a:latin typeface="+mn-ea"/>
                <a:ea typeface="+mn-ea"/>
              </a:rPr>
              <a:t>크롬</a:t>
            </a:r>
            <a:r>
              <a:rPr lang="en-US" altLang="ko-KR" sz="1100" b="1" dirty="0">
                <a:latin typeface="+mn-ea"/>
                <a:ea typeface="+mn-ea"/>
              </a:rPr>
              <a:t>(chrome) </a:t>
            </a:r>
            <a:r>
              <a:rPr lang="ko-KR" altLang="en-US" sz="1100" b="1" dirty="0">
                <a:latin typeface="+mn-ea"/>
                <a:ea typeface="+mn-ea"/>
              </a:rPr>
              <a:t>설치 </a:t>
            </a:r>
            <a:r>
              <a:rPr lang="en-US" altLang="ko-KR" sz="1100" b="1" dirty="0">
                <a:latin typeface="+mn-ea"/>
                <a:ea typeface="+mn-ea"/>
              </a:rPr>
              <a:t>: </a:t>
            </a:r>
            <a:r>
              <a:rPr lang="ko-KR" altLang="en-US" sz="1100" b="1" dirty="0" err="1">
                <a:latin typeface="+mn-ea"/>
                <a:ea typeface="+mn-ea"/>
              </a:rPr>
              <a:t>네이버에</a:t>
            </a:r>
            <a:r>
              <a:rPr lang="ko-KR" altLang="en-US" sz="1100" b="1" dirty="0">
                <a:latin typeface="+mn-ea"/>
                <a:ea typeface="+mn-ea"/>
              </a:rPr>
              <a:t> 크롬 검색 후 프로그램 다운로드 및 설치</a:t>
            </a:r>
            <a:endParaRPr lang="en-US" altLang="ko-KR" sz="1100" b="1" dirty="0">
              <a:latin typeface="+mn-ea"/>
              <a:ea typeface="+mn-ea"/>
            </a:endParaRPr>
          </a:p>
        </p:txBody>
      </p:sp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905"/>
          <a:stretch>
            <a:fillRect/>
          </a:stretch>
        </p:blipFill>
        <p:spPr bwMode="auto">
          <a:xfrm>
            <a:off x="934657" y="2279001"/>
            <a:ext cx="3554842" cy="1313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917"/>
          <a:stretch>
            <a:fillRect/>
          </a:stretch>
        </p:blipFill>
        <p:spPr bwMode="auto">
          <a:xfrm>
            <a:off x="2591832" y="5095891"/>
            <a:ext cx="2815306" cy="13592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8" name="직선 화살표 연결선 7"/>
          <p:cNvCxnSpPr/>
          <p:nvPr/>
        </p:nvCxnSpPr>
        <p:spPr>
          <a:xfrm>
            <a:off x="4664592" y="3011626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5"/>
          <a:stretch>
            <a:fillRect/>
          </a:stretch>
        </p:blipFill>
        <p:spPr bwMode="auto">
          <a:xfrm>
            <a:off x="5533144" y="2279001"/>
            <a:ext cx="3868166" cy="1313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 bwMode="auto">
          <a:xfrm>
            <a:off x="7360098" y="2670254"/>
            <a:ext cx="589786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2084278" y="5245382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34221" y="1891954"/>
            <a:ext cx="989373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① 크롬 검색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54813" y="1891954"/>
            <a:ext cx="1794081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② 크롬 다운로드 및 설치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7659" y="3911971"/>
            <a:ext cx="1120820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100" b="1">
                <a:latin typeface="+mn-ea"/>
                <a:ea typeface="+mn-ea"/>
              </a:rPr>
              <a:t>2) </a:t>
            </a:r>
            <a:r>
              <a:rPr lang="ko-KR" altLang="en-US" sz="1100" b="1">
                <a:latin typeface="+mn-ea"/>
                <a:ea typeface="+mn-ea"/>
              </a:rPr>
              <a:t>사이트 접속</a:t>
            </a:r>
            <a:endParaRPr lang="en-US" altLang="ko-KR" sz="1100" b="1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4221" y="4191630"/>
            <a:ext cx="989373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① 크롬 실행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97102" y="4191630"/>
            <a:ext cx="2898550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 dirty="0">
                <a:latin typeface="+mn-ea"/>
                <a:ea typeface="+mn-ea"/>
              </a:rPr>
              <a:t>② 주소입력 </a:t>
            </a:r>
            <a:r>
              <a:rPr lang="en-US" altLang="ko-KR" sz="1100" b="1" dirty="0" smtClean="0">
                <a:latin typeface="+mn-ea"/>
              </a:rPr>
              <a:t>http://a1139.parkingweb.kr</a:t>
            </a:r>
            <a:r>
              <a:rPr lang="en-US" altLang="ko-KR" sz="1100" b="1" dirty="0">
                <a:latin typeface="+mn-ea"/>
              </a:rPr>
              <a:t>/</a:t>
            </a:r>
            <a:endParaRPr lang="en-US" altLang="ko-KR" sz="1100" b="1" dirty="0">
              <a:latin typeface="+mn-ea"/>
              <a:ea typeface="+mn-ea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3233901" y="4614877"/>
            <a:ext cx="1045949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>
            <a:off x="5929407" y="5289156"/>
            <a:ext cx="6266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996" y="4657901"/>
            <a:ext cx="2580314" cy="135927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678158" y="4191630"/>
            <a:ext cx="1462260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latin typeface="+mn-ea"/>
                <a:ea typeface="+mn-ea"/>
              </a:rPr>
              <a:t>③ 사이트 접속 완료</a:t>
            </a:r>
          </a:p>
        </p:txBody>
      </p:sp>
      <p:sp>
        <p:nvSpPr>
          <p:cNvPr id="21" name="타원 20"/>
          <p:cNvSpPr/>
          <p:nvPr/>
        </p:nvSpPr>
        <p:spPr>
          <a:xfrm>
            <a:off x="1047545" y="5487287"/>
            <a:ext cx="232690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</a:rPr>
              <a:t>1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 bwMode="auto">
          <a:xfrm>
            <a:off x="1324007" y="5652762"/>
            <a:ext cx="626648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964349" y="4694762"/>
            <a:ext cx="230385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2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6839427" y="4706281"/>
            <a:ext cx="230385" cy="23269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3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5" name="직사각형 24"/>
          <p:cNvSpPr/>
          <p:nvPr/>
        </p:nvSpPr>
        <p:spPr bwMode="auto">
          <a:xfrm>
            <a:off x="1810120" y="2271687"/>
            <a:ext cx="2398309" cy="41549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endParaRPr lang="ko-KR" altLang="en-US" sz="1400" b="1">
              <a:latin typeface="+mn-ea"/>
              <a:ea typeface="+mn-ea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531354" y="2378066"/>
            <a:ext cx="232690" cy="23269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</a:rPr>
              <a:t>1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7060597" y="2776633"/>
            <a:ext cx="232690" cy="2326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>
                <a:solidFill>
                  <a:schemeClr val="bg1"/>
                </a:solidFill>
              </a:rPr>
              <a:t>2</a:t>
            </a:r>
            <a:endParaRPr lang="ko-KR" altLang="en-US" sz="1050" b="1" dirty="0">
              <a:solidFill>
                <a:schemeClr val="bg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65035" y="1145541"/>
            <a:ext cx="56593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!!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브라우져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환경 조건 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: 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크롬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권장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), 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익스플로러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11(</a:t>
            </a:r>
            <a:r>
              <a:rPr lang="ko-KR" altLang="en-US" sz="1100" b="1" dirty="0" err="1">
                <a:solidFill>
                  <a:srgbClr val="FF0000"/>
                </a:solidFill>
                <a:latin typeface="+mn-ea"/>
                <a:ea typeface="+mn-ea"/>
              </a:rPr>
              <a:t>익스플로러</a:t>
            </a:r>
            <a:r>
              <a:rPr lang="ko-KR" altLang="en-US" sz="1100" b="1" dirty="0">
                <a:solidFill>
                  <a:srgbClr val="FF0000"/>
                </a:solidFill>
                <a:latin typeface="+mn-ea"/>
                <a:ea typeface="+mn-ea"/>
              </a:rPr>
              <a:t> 최신버전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  <a:ea typeface="+mn-ea"/>
              </a:rPr>
              <a:t>) !!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1193" y="232756"/>
            <a:ext cx="28328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2060"/>
                </a:solidFill>
              </a:rPr>
              <a:t>▶ </a:t>
            </a:r>
            <a:r>
              <a:rPr lang="ko-KR" altLang="en-US" sz="1600" b="1" dirty="0" err="1" smtClean="0">
                <a:solidFill>
                  <a:srgbClr val="002060"/>
                </a:solidFill>
              </a:rPr>
              <a:t>웹정기권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 사이트 접속 방법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02-957-0460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12285" y="232756"/>
            <a:ext cx="33019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★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접속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937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91193" y="232756"/>
            <a:ext cx="19656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2060"/>
                </a:solidFill>
              </a:rPr>
              <a:t>▶ 정기권 신규 신청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555637" y="2852589"/>
            <a:ext cx="25314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1. </a:t>
            </a:r>
            <a:r>
              <a:rPr lang="ko-KR" altLang="en-US" sz="1200" b="1" dirty="0" smtClean="0"/>
              <a:t>로그인 화면 → </a:t>
            </a:r>
            <a:r>
              <a:rPr lang="en-US" altLang="ko-KR" sz="1200" b="1" dirty="0" smtClean="0"/>
              <a:t>[</a:t>
            </a:r>
            <a:r>
              <a:rPr lang="ko-KR" altLang="en-US" sz="1200" b="1" dirty="0" smtClean="0"/>
              <a:t>정기권신규신청</a:t>
            </a:r>
            <a:r>
              <a:rPr lang="en-US" altLang="ko-KR" sz="1200" b="1" dirty="0" smtClean="0"/>
              <a:t>]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838854" y="5901596"/>
            <a:ext cx="2481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5. </a:t>
            </a:r>
            <a:r>
              <a:rPr lang="ko-KR" altLang="en-US" sz="1200" b="1" dirty="0" smtClean="0"/>
              <a:t>관리자 승인완료 시 결제페이지 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문자 발송 → 접속 후 결제 진행  </a:t>
            </a:r>
            <a:endParaRPr lang="en-US" altLang="ko-KR" sz="1200" b="1" dirty="0" smtClean="0"/>
          </a:p>
        </p:txBody>
      </p:sp>
      <p:grpSp>
        <p:nvGrpSpPr>
          <p:cNvPr id="115" name="그룹 114"/>
          <p:cNvGrpSpPr/>
          <p:nvPr/>
        </p:nvGrpSpPr>
        <p:grpSpPr>
          <a:xfrm>
            <a:off x="6781232" y="3939540"/>
            <a:ext cx="2554965" cy="1830990"/>
            <a:chOff x="6621065" y="1003299"/>
            <a:chExt cx="3106427" cy="2353341"/>
          </a:xfrm>
        </p:grpSpPr>
        <p:pic>
          <p:nvPicPr>
            <p:cNvPr id="116" name="그림 11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555"/>
            <a:stretch/>
          </p:blipFill>
          <p:spPr>
            <a:xfrm>
              <a:off x="6621065" y="1476375"/>
              <a:ext cx="3106427" cy="1880265"/>
            </a:xfrm>
            <a:prstGeom prst="rect">
              <a:avLst/>
            </a:prstGeom>
          </p:spPr>
        </p:pic>
        <p:pic>
          <p:nvPicPr>
            <p:cNvPr id="117" name="그림 11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562"/>
            <a:stretch/>
          </p:blipFill>
          <p:spPr>
            <a:xfrm>
              <a:off x="6621065" y="1003299"/>
              <a:ext cx="3106427" cy="474981"/>
            </a:xfrm>
            <a:prstGeom prst="rect">
              <a:avLst/>
            </a:prstGeom>
          </p:spPr>
        </p:pic>
      </p:grpSp>
      <p:sp>
        <p:nvSpPr>
          <p:cNvPr id="176" name="직사각형 175"/>
          <p:cNvSpPr/>
          <p:nvPr/>
        </p:nvSpPr>
        <p:spPr>
          <a:xfrm>
            <a:off x="7077237" y="4343400"/>
            <a:ext cx="1794139" cy="8017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3" name="직사각형 182"/>
          <p:cNvSpPr/>
          <p:nvPr/>
        </p:nvSpPr>
        <p:spPr>
          <a:xfrm>
            <a:off x="7158814" y="4986968"/>
            <a:ext cx="535781" cy="73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49" y="733424"/>
            <a:ext cx="2690239" cy="19562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8" name="직사각형 137"/>
          <p:cNvSpPr/>
          <p:nvPr/>
        </p:nvSpPr>
        <p:spPr>
          <a:xfrm>
            <a:off x="962660" y="2290141"/>
            <a:ext cx="71120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7158814" y="4392739"/>
            <a:ext cx="1563973" cy="70504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7130793" y="4446291"/>
            <a:ext cx="164981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latin typeface="+mn-ea"/>
              </a:rPr>
              <a:t>[Web</a:t>
            </a:r>
            <a:r>
              <a:rPr lang="ko-KR" altLang="en-US" sz="700" b="1" dirty="0" smtClean="0">
                <a:latin typeface="+mn-ea"/>
              </a:rPr>
              <a:t>발신</a:t>
            </a:r>
            <a:r>
              <a:rPr lang="en-US" altLang="ko-KR" sz="700" b="1" dirty="0" smtClean="0">
                <a:latin typeface="+mn-ea"/>
              </a:rPr>
              <a:t>]</a:t>
            </a:r>
          </a:p>
          <a:p>
            <a:r>
              <a:rPr lang="en-US" altLang="ko-KR" sz="700" b="1" dirty="0" smtClean="0">
                <a:latin typeface="+mn-ea"/>
              </a:rPr>
              <a:t>[</a:t>
            </a:r>
            <a:r>
              <a:rPr lang="ko-KR" altLang="en-US" sz="700" b="1" dirty="0" err="1" smtClean="0">
                <a:latin typeface="+mn-ea"/>
              </a:rPr>
              <a:t>경희대학교</a:t>
            </a:r>
            <a:r>
              <a:rPr lang="ko-KR" altLang="en-US" sz="700" b="1" dirty="0" smtClean="0">
                <a:latin typeface="+mn-ea"/>
              </a:rPr>
              <a:t> 서울캠퍼스</a:t>
            </a:r>
            <a:r>
              <a:rPr lang="en-US" altLang="ko-KR" sz="700" b="1" dirty="0" smtClean="0">
                <a:latin typeface="+mn-ea"/>
              </a:rPr>
              <a:t>]</a:t>
            </a:r>
          </a:p>
          <a:p>
            <a:r>
              <a:rPr lang="ko-KR" altLang="en-US" sz="700" b="1" dirty="0" smtClean="0">
                <a:latin typeface="+mn-ea"/>
              </a:rPr>
              <a:t>정기권 신청이 </a:t>
            </a:r>
            <a:r>
              <a:rPr lang="en-US" altLang="ko-KR" sz="700" b="1" dirty="0" smtClean="0">
                <a:latin typeface="+mn-ea"/>
              </a:rPr>
              <a:t>[</a:t>
            </a:r>
            <a:r>
              <a:rPr lang="ko-KR" altLang="en-US" sz="700" b="1" dirty="0" smtClean="0">
                <a:latin typeface="+mn-ea"/>
              </a:rPr>
              <a:t>승인</a:t>
            </a:r>
            <a:r>
              <a:rPr lang="en-US" altLang="ko-KR" sz="700" b="1" dirty="0" smtClean="0">
                <a:latin typeface="+mn-ea"/>
              </a:rPr>
              <a:t>]</a:t>
            </a:r>
            <a:r>
              <a:rPr lang="ko-KR" altLang="en-US" sz="700" b="1" dirty="0" smtClean="0">
                <a:latin typeface="+mn-ea"/>
              </a:rPr>
              <a:t>되었습니다</a:t>
            </a:r>
            <a:r>
              <a:rPr lang="en-US" altLang="ko-KR" sz="700" b="1" dirty="0" smtClean="0">
                <a:latin typeface="+mn-ea"/>
              </a:rPr>
              <a:t>.</a:t>
            </a:r>
          </a:p>
          <a:p>
            <a:r>
              <a:rPr lang="ko-KR" altLang="en-US" sz="700" b="1" dirty="0" smtClean="0">
                <a:latin typeface="+mn-ea"/>
              </a:rPr>
              <a:t>결제하세요</a:t>
            </a:r>
          </a:p>
          <a:p>
            <a:r>
              <a:rPr lang="en-US" altLang="ko-KR" sz="700" b="1" u="sng" dirty="0" smtClean="0">
                <a:solidFill>
                  <a:srgbClr val="568EF5"/>
                </a:solidFill>
                <a:latin typeface="+mn-ea"/>
              </a:rPr>
              <a:t>http://1139.parkingweb.kr/</a:t>
            </a:r>
            <a:r>
              <a:rPr lang="en-US" altLang="ko-KR" sz="700" b="1" u="sng" dirty="0" err="1" smtClean="0">
                <a:solidFill>
                  <a:srgbClr val="568EF5"/>
                </a:solidFill>
                <a:latin typeface="+mn-ea"/>
              </a:rPr>
              <a:t>custd</a:t>
            </a:r>
            <a:r>
              <a:rPr lang="en-US" altLang="ko-KR" sz="700" b="1" u="sng" dirty="0" smtClean="0">
                <a:solidFill>
                  <a:srgbClr val="568EF5"/>
                </a:solidFill>
                <a:latin typeface="+mn-ea"/>
              </a:rPr>
              <a:t>...</a:t>
            </a:r>
            <a:endParaRPr lang="ko-KR" altLang="en-US" sz="700" b="1" u="sng" dirty="0">
              <a:solidFill>
                <a:srgbClr val="568EF5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09980" y="1303020"/>
            <a:ext cx="764540" cy="152400"/>
          </a:xfrm>
          <a:prstGeom prst="rect">
            <a:avLst/>
          </a:prstGeom>
          <a:solidFill>
            <a:srgbClr val="0084BD"/>
          </a:solidFill>
          <a:ln>
            <a:solidFill>
              <a:srgbClr val="0084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57509" y="1288167"/>
            <a:ext cx="110318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solidFill>
                  <a:schemeClr val="bg1"/>
                </a:solidFill>
              </a:rPr>
              <a:t>경희대학교</a:t>
            </a:r>
            <a:r>
              <a:rPr lang="ko-KR" altLang="en-US" sz="700" b="1" dirty="0" smtClean="0">
                <a:solidFill>
                  <a:schemeClr val="bg1"/>
                </a:solidFill>
              </a:rPr>
              <a:t> 서울캠퍼스</a:t>
            </a:r>
            <a:endParaRPr lang="ko-KR" altLang="en-US" sz="700" b="1" dirty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60070" y="2527233"/>
            <a:ext cx="2571750" cy="155007"/>
          </a:xfrm>
          <a:prstGeom prst="rect">
            <a:avLst/>
          </a:prstGeom>
          <a:solidFill>
            <a:srgbClr val="2C3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3584981" y="733424"/>
            <a:ext cx="2157451" cy="1965601"/>
            <a:chOff x="3584981" y="733424"/>
            <a:chExt cx="2747110" cy="1965601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934"/>
            <a:stretch/>
          </p:blipFill>
          <p:spPr>
            <a:xfrm>
              <a:off x="3584981" y="734969"/>
              <a:ext cx="2743132" cy="196405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588341" y="733424"/>
              <a:ext cx="2743750" cy="1722939"/>
            </a:xfrm>
            <a:prstGeom prst="rect">
              <a:avLst/>
            </a:prstGeom>
          </p:spPr>
        </p:pic>
        <p:sp>
          <p:nvSpPr>
            <p:cNvPr id="158" name="직사각형 157"/>
            <p:cNvSpPr/>
            <p:nvPr/>
          </p:nvSpPr>
          <p:spPr>
            <a:xfrm>
              <a:off x="3615446" y="1137313"/>
              <a:ext cx="2661920" cy="13030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3746088" y="767355"/>
              <a:ext cx="1135380" cy="81915"/>
            </a:xfrm>
            <a:prstGeom prst="rect">
              <a:avLst/>
            </a:prstGeom>
            <a:solidFill>
              <a:srgbClr val="0078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662746" y="737616"/>
              <a:ext cx="1017308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" b="1" dirty="0" err="1" smtClean="0">
                  <a:solidFill>
                    <a:schemeClr val="bg1"/>
                  </a:solidFill>
                </a:rPr>
                <a:t>경희대학교</a:t>
              </a:r>
              <a:r>
                <a:rPr lang="ko-KR" altLang="en-US" sz="400" b="1" dirty="0" smtClean="0">
                  <a:solidFill>
                    <a:schemeClr val="bg1"/>
                  </a:solidFill>
                </a:rPr>
                <a:t> 서울캠퍼스</a:t>
              </a:r>
              <a:endParaRPr lang="ko-KR" altLang="en-US" sz="400" b="1" dirty="0">
                <a:solidFill>
                  <a:schemeClr val="bg1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5255977" y="1159785"/>
              <a:ext cx="804051" cy="71120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9371870" y="6557754"/>
            <a:ext cx="4651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/>
              <a:t>1/2p</a:t>
            </a:r>
            <a:endParaRPr lang="ko-KR" altLang="en-US" sz="105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000471" y="5901596"/>
            <a:ext cx="16417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신청완료 문자 확인</a:t>
            </a:r>
            <a:endParaRPr lang="en-US" altLang="ko-KR" sz="1200" b="1" dirty="0" smtClean="0"/>
          </a:p>
          <a:p>
            <a:pPr algn="ctr"/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관리자 승인 전</a:t>
            </a:r>
            <a:r>
              <a:rPr lang="en-US" altLang="ko-KR" sz="1200" b="1" dirty="0" smtClean="0"/>
              <a:t>)</a:t>
            </a:r>
            <a:endParaRPr lang="ko-KR" altLang="en-US" sz="12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241307" y="5901596"/>
            <a:ext cx="1334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4. </a:t>
            </a:r>
            <a:r>
              <a:rPr lang="ko-KR" altLang="en-US" sz="1200" b="1" dirty="0" smtClean="0"/>
              <a:t>관리자 승인 중</a:t>
            </a:r>
            <a:endParaRPr lang="ko-KR" altLang="en-US" sz="1200" b="1" dirty="0"/>
          </a:p>
        </p:txBody>
      </p:sp>
      <p:grpSp>
        <p:nvGrpSpPr>
          <p:cNvPr id="51" name="그룹 50"/>
          <p:cNvGrpSpPr/>
          <p:nvPr/>
        </p:nvGrpSpPr>
        <p:grpSpPr>
          <a:xfrm>
            <a:off x="625709" y="4110644"/>
            <a:ext cx="2681550" cy="1062295"/>
            <a:chOff x="299691" y="-1239519"/>
            <a:chExt cx="3336131" cy="1321607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562"/>
            <a:stretch/>
          </p:blipFill>
          <p:spPr>
            <a:xfrm>
              <a:off x="299691" y="-1239519"/>
              <a:ext cx="3336131" cy="510103"/>
            </a:xfrm>
            <a:prstGeom prst="rect">
              <a:avLst/>
            </a:prstGeom>
          </p:spPr>
        </p:pic>
        <p:pic>
          <p:nvPicPr>
            <p:cNvPr id="53" name="그림 5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9344" b="29081"/>
            <a:stretch/>
          </p:blipFill>
          <p:spPr>
            <a:xfrm>
              <a:off x="299691" y="-711752"/>
              <a:ext cx="3336131" cy="793840"/>
            </a:xfrm>
            <a:prstGeom prst="rect">
              <a:avLst/>
            </a:prstGeom>
          </p:spPr>
        </p:pic>
      </p:grpSp>
      <p:sp>
        <p:nvSpPr>
          <p:cNvPr id="54" name="TextBox 53"/>
          <p:cNvSpPr txBox="1"/>
          <p:nvPr/>
        </p:nvSpPr>
        <p:spPr>
          <a:xfrm>
            <a:off x="4328265" y="4452555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/>
              <a:t>주차관리실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승인 중</a:t>
            </a:r>
            <a:r>
              <a:rPr lang="en-US" altLang="ko-KR" b="1" dirty="0" smtClean="0"/>
              <a:t>..</a:t>
            </a:r>
            <a:endParaRPr lang="ko-KR" altLang="en-US" b="1" dirty="0"/>
          </a:p>
        </p:txBody>
      </p:sp>
      <p:cxnSp>
        <p:nvCxnSpPr>
          <p:cNvPr id="55" name="직선 연결선 54"/>
          <p:cNvCxnSpPr/>
          <p:nvPr/>
        </p:nvCxnSpPr>
        <p:spPr>
          <a:xfrm>
            <a:off x="1018540" y="5097780"/>
            <a:ext cx="12903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1020445" y="4686148"/>
            <a:ext cx="1288415" cy="397434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962660" y="4668084"/>
            <a:ext cx="143500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latin typeface="+mn-ea"/>
              </a:rPr>
              <a:t>[Web</a:t>
            </a:r>
            <a:r>
              <a:rPr lang="ko-KR" altLang="en-US" sz="700" b="1" dirty="0" smtClean="0">
                <a:latin typeface="+mn-ea"/>
              </a:rPr>
              <a:t>발신</a:t>
            </a:r>
            <a:r>
              <a:rPr lang="en-US" altLang="ko-KR" sz="700" b="1" dirty="0" smtClean="0">
                <a:latin typeface="+mn-ea"/>
              </a:rPr>
              <a:t>]</a:t>
            </a:r>
          </a:p>
          <a:p>
            <a:r>
              <a:rPr lang="en-US" altLang="ko-KR" sz="700" b="1" dirty="0" smtClean="0">
                <a:latin typeface="+mn-ea"/>
              </a:rPr>
              <a:t>[</a:t>
            </a:r>
            <a:r>
              <a:rPr lang="ko-KR" altLang="en-US" sz="700" b="1" dirty="0" err="1" smtClean="0">
                <a:latin typeface="+mn-ea"/>
              </a:rPr>
              <a:t>경희대학교</a:t>
            </a:r>
            <a:r>
              <a:rPr lang="ko-KR" altLang="en-US" sz="700" b="1" dirty="0" smtClean="0">
                <a:latin typeface="+mn-ea"/>
              </a:rPr>
              <a:t> 서울캠퍼스</a:t>
            </a:r>
            <a:r>
              <a:rPr lang="en-US" altLang="ko-KR" sz="700" b="1" dirty="0" smtClean="0">
                <a:latin typeface="+mn-ea"/>
              </a:rPr>
              <a:t>]</a:t>
            </a:r>
          </a:p>
          <a:p>
            <a:r>
              <a:rPr lang="ko-KR" altLang="en-US" sz="700" b="1" dirty="0" smtClean="0">
                <a:latin typeface="+mn-ea"/>
              </a:rPr>
              <a:t>정기권 신청이 완료되었습니다</a:t>
            </a:r>
            <a:r>
              <a:rPr lang="en-US" altLang="ko-KR" sz="700" b="1" dirty="0" smtClean="0">
                <a:latin typeface="+mn-ea"/>
              </a:rPr>
              <a:t>.</a:t>
            </a:r>
            <a:endParaRPr lang="ko-KR" altLang="en-US" sz="700" b="1" dirty="0">
              <a:latin typeface="+mn-ea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022637"/>
              </p:ext>
            </p:extLst>
          </p:nvPr>
        </p:nvGraphicFramePr>
        <p:xfrm>
          <a:off x="5837420" y="947847"/>
          <a:ext cx="3687580" cy="1325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3858"/>
                <a:gridCol w="802991"/>
                <a:gridCol w="1910731"/>
              </a:tblGrid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필수증빙서류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effectLst/>
                          <a:latin typeface="+mn-ea"/>
                          <a:ea typeface="+mn-ea"/>
                        </a:rPr>
                        <a:t>추가 증빙서류</a:t>
                      </a:r>
                      <a:endParaRPr lang="ko-KR" alt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일반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&amp;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특수 석사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,       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박사과정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글로벌미래교육원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자동차등록증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본인 소유 차량만 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등록 원칙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)-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예외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가족명의차량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700" u="none" strike="noStrike" dirty="0" err="1" smtClean="0">
                          <a:effectLst/>
                          <a:latin typeface="+mn-ea"/>
                          <a:ea typeface="+mn-ea"/>
                        </a:rPr>
                        <a:t>렌탈</a:t>
                      </a:r>
                      <a:r>
                        <a:rPr lang="ko-KR" altLang="en-US" sz="700" u="none" strike="noStrike" baseline="0" dirty="0" smtClean="0">
                          <a:effectLst/>
                          <a:latin typeface="+mn-ea"/>
                          <a:ea typeface="+mn-ea"/>
                        </a:rPr>
                        <a:t> 차량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재학증명서</a:t>
                      </a:r>
                      <a:r>
                        <a:rPr lang="en-US" altLang="ko-KR" sz="7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+mn-ea"/>
                          <a:ea typeface="+mn-ea"/>
                        </a:rPr>
                        <a:t>등록금납입증명서 중 </a:t>
                      </a:r>
                      <a:r>
                        <a:rPr lang="ko-KR" altLang="en-US" sz="700" u="none" strike="noStrike" dirty="0" err="1">
                          <a:effectLst/>
                          <a:latin typeface="+mn-ea"/>
                          <a:ea typeface="+mn-ea"/>
                        </a:rPr>
                        <a:t>택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1</a:t>
                      </a:r>
                      <a:b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 *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글로벌미래교육원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수강확인서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교직원</a:t>
                      </a:r>
                      <a:r>
                        <a:rPr lang="en-US" altLang="ko-KR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강사포함</a:t>
                      </a:r>
                      <a:r>
                        <a:rPr lang="en-US" altLang="ko-KR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 재직증명서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  <a:latin typeface="+mn-ea"/>
                          <a:ea typeface="+mn-ea"/>
                        </a:rPr>
                        <a:t>임대업체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 입주기업 확인서 </a:t>
                      </a:r>
                      <a:r>
                        <a:rPr lang="en-US" altLang="ko-KR" sz="700" u="none" strike="noStrike" dirty="0" smtClean="0">
                          <a:effectLst/>
                          <a:latin typeface="+mn-ea"/>
                          <a:ea typeface="+mn-ea"/>
                        </a:rPr>
                        <a:t>or </a:t>
                      </a:r>
                      <a:r>
                        <a:rPr lang="ko-KR" altLang="en-US" sz="700" u="none" strike="noStrike" dirty="0" smtClean="0">
                          <a:effectLst/>
                          <a:latin typeface="+mn-ea"/>
                          <a:ea typeface="+mn-ea"/>
                        </a:rPr>
                        <a:t>임대차계약서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출입업체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납품확인서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739308" y="714422"/>
            <a:ext cx="134524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/>
              <a:t>▶ 정기권 신청 첨부서류 안내</a:t>
            </a:r>
            <a:endParaRPr lang="ko-KR" altLang="en-US" sz="7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5752269" y="2320579"/>
            <a:ext cx="34996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dirty="0"/>
              <a:t> </a:t>
            </a:r>
            <a:r>
              <a:rPr lang="en-US" altLang="ko-KR" sz="600" dirty="0" smtClean="0"/>
              <a:t>- </a:t>
            </a:r>
            <a:r>
              <a:rPr lang="ko-KR" altLang="en-US" sz="600" dirty="0" smtClean="0"/>
              <a:t>자동차등록증이 본인소유의 차량이 </a:t>
            </a:r>
            <a:r>
              <a:rPr lang="ko-KR" altLang="en-US" sz="600" dirty="0" err="1" smtClean="0"/>
              <a:t>아닐경우</a:t>
            </a:r>
            <a:r>
              <a:rPr lang="ko-KR" altLang="en-US" sz="600" dirty="0" smtClean="0"/>
              <a:t> 차량소유자와의 관계증명서 추가 첨부 필수입니다</a:t>
            </a:r>
            <a:r>
              <a:rPr lang="en-US" altLang="ko-KR" sz="600" dirty="0" smtClean="0"/>
              <a:t>. </a:t>
            </a:r>
          </a:p>
          <a:p>
            <a:r>
              <a:rPr lang="en-US" altLang="ko-KR" sz="600" dirty="0"/>
              <a:t> </a:t>
            </a:r>
            <a:r>
              <a:rPr lang="en-US" altLang="ko-KR" sz="600" dirty="0" smtClean="0"/>
              <a:t>  (</a:t>
            </a:r>
            <a:r>
              <a:rPr lang="ko-KR" altLang="en-US" sz="600" dirty="0" smtClean="0"/>
              <a:t>등본</a:t>
            </a:r>
            <a:r>
              <a:rPr lang="en-US" altLang="ko-KR" sz="600" dirty="0" smtClean="0"/>
              <a:t>, </a:t>
            </a:r>
            <a:r>
              <a:rPr lang="ko-KR" altLang="en-US" sz="600" dirty="0" smtClean="0"/>
              <a:t>가족관계증명서</a:t>
            </a:r>
            <a:r>
              <a:rPr lang="en-US" altLang="ko-KR" sz="600" dirty="0" smtClean="0"/>
              <a:t>, </a:t>
            </a:r>
            <a:r>
              <a:rPr lang="ko-KR" altLang="en-US" sz="600" dirty="0" smtClean="0"/>
              <a:t>기타증명서류 등</a:t>
            </a:r>
            <a:r>
              <a:rPr lang="en-US" altLang="ko-KR" sz="600" dirty="0" smtClean="0"/>
              <a:t>)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11713" y="2859621"/>
            <a:ext cx="3001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2. </a:t>
            </a:r>
            <a:r>
              <a:rPr lang="ko-KR" altLang="en-US" sz="1200" b="1" dirty="0" smtClean="0"/>
              <a:t>사용자 정보 입력 및 파일 첨부 후 저장   </a:t>
            </a:r>
            <a:endParaRPr lang="en-US" altLang="ko-KR" sz="1200" b="1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  (</a:t>
            </a:r>
            <a:r>
              <a:rPr lang="ko-KR" altLang="en-US" sz="1200" b="1" dirty="0" smtClean="0"/>
              <a:t>사진 및 파일 업로드 가능합니다</a:t>
            </a:r>
            <a:r>
              <a:rPr lang="en-US" altLang="ko-KR" sz="1200" b="1" dirty="0" smtClean="0"/>
              <a:t>.)</a:t>
            </a:r>
            <a:endParaRPr lang="ko-KR" altLang="en-US" sz="12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02-957-0460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512285" y="232756"/>
            <a:ext cx="32819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★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접속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70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직사각형 147"/>
          <p:cNvSpPr/>
          <p:nvPr/>
        </p:nvSpPr>
        <p:spPr>
          <a:xfrm>
            <a:off x="3650258" y="3977838"/>
            <a:ext cx="2632653" cy="1811898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9" name="그림 14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46" b="40809"/>
          <a:stretch/>
        </p:blipFill>
        <p:spPr>
          <a:xfrm>
            <a:off x="3581038" y="1221740"/>
            <a:ext cx="2794167" cy="1249046"/>
          </a:xfrm>
          <a:prstGeom prst="rect">
            <a:avLst/>
          </a:prstGeom>
        </p:spPr>
      </p:pic>
      <p:pic>
        <p:nvPicPr>
          <p:cNvPr id="150" name="그림 14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19" b="57293"/>
          <a:stretch/>
        </p:blipFill>
        <p:spPr>
          <a:xfrm>
            <a:off x="552507" y="786765"/>
            <a:ext cx="2632653" cy="1920240"/>
          </a:xfrm>
          <a:prstGeom prst="rect">
            <a:avLst/>
          </a:prstGeom>
        </p:spPr>
      </p:pic>
      <p:sp>
        <p:nvSpPr>
          <p:cNvPr id="151" name="TextBox 150"/>
          <p:cNvSpPr txBox="1"/>
          <p:nvPr/>
        </p:nvSpPr>
        <p:spPr>
          <a:xfrm>
            <a:off x="1110277" y="2859960"/>
            <a:ext cx="14879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6. </a:t>
            </a:r>
            <a:r>
              <a:rPr lang="ko-KR" altLang="en-US" sz="1200" b="1" dirty="0" smtClean="0"/>
              <a:t>정기권 기간 선택</a:t>
            </a:r>
            <a:endParaRPr lang="ko-KR" altLang="en-US" sz="1200" b="1" dirty="0"/>
          </a:p>
        </p:txBody>
      </p:sp>
      <p:sp>
        <p:nvSpPr>
          <p:cNvPr id="152" name="TextBox 151"/>
          <p:cNvSpPr txBox="1"/>
          <p:nvPr/>
        </p:nvSpPr>
        <p:spPr>
          <a:xfrm>
            <a:off x="6810018" y="2859136"/>
            <a:ext cx="23984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8. </a:t>
            </a:r>
            <a:r>
              <a:rPr lang="ko-KR" altLang="en-US" sz="1200" b="1" dirty="0" smtClean="0"/>
              <a:t>사용기간 및 결제금액  확인 후 </a:t>
            </a:r>
            <a:endParaRPr lang="en-US" altLang="ko-KR" sz="1200" b="1" dirty="0" smtClean="0"/>
          </a:p>
          <a:p>
            <a:pPr algn="ctr"/>
            <a:r>
              <a:rPr lang="en-US" altLang="ko-KR" sz="1200" b="1" dirty="0" smtClean="0"/>
              <a:t>[</a:t>
            </a:r>
            <a:r>
              <a:rPr lang="ko-KR" altLang="en-US" sz="1200" b="1" dirty="0" smtClean="0"/>
              <a:t>결제하기</a:t>
            </a:r>
            <a:r>
              <a:rPr lang="en-US" altLang="ko-KR" sz="1200" b="1" dirty="0" smtClean="0"/>
              <a:t>] </a:t>
            </a:r>
            <a:r>
              <a:rPr lang="ko-KR" altLang="en-US" sz="1200" b="1" dirty="0" smtClean="0"/>
              <a:t>선택</a:t>
            </a:r>
            <a:endParaRPr lang="ko-KR" altLang="en-US" sz="1200" b="1" dirty="0"/>
          </a:p>
        </p:txBody>
      </p:sp>
      <p:sp>
        <p:nvSpPr>
          <p:cNvPr id="153" name="TextBox 152"/>
          <p:cNvSpPr txBox="1"/>
          <p:nvPr/>
        </p:nvSpPr>
        <p:spPr>
          <a:xfrm>
            <a:off x="4235186" y="2859960"/>
            <a:ext cx="15231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7. </a:t>
            </a:r>
            <a:r>
              <a:rPr lang="ko-KR" altLang="en-US" sz="1200" b="1" dirty="0" smtClean="0"/>
              <a:t>선택한 기간 확인 </a:t>
            </a:r>
            <a:endParaRPr lang="ko-KR" altLang="en-US" sz="1200" b="1" dirty="0"/>
          </a:p>
        </p:txBody>
      </p:sp>
      <p:pic>
        <p:nvPicPr>
          <p:cNvPr id="154" name="그림 15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3" b="33099"/>
          <a:stretch/>
        </p:blipFill>
        <p:spPr>
          <a:xfrm>
            <a:off x="6771084" y="796291"/>
            <a:ext cx="2687241" cy="1889760"/>
          </a:xfrm>
          <a:prstGeom prst="rect">
            <a:avLst/>
          </a:prstGeom>
        </p:spPr>
      </p:pic>
      <p:pic>
        <p:nvPicPr>
          <p:cNvPr id="155" name="그림 15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931"/>
          <a:stretch/>
        </p:blipFill>
        <p:spPr>
          <a:xfrm>
            <a:off x="562033" y="3889828"/>
            <a:ext cx="2621952" cy="1872797"/>
          </a:xfrm>
          <a:prstGeom prst="rect">
            <a:avLst/>
          </a:prstGeom>
        </p:spPr>
      </p:pic>
      <p:sp>
        <p:nvSpPr>
          <p:cNvPr id="156" name="TextBox 155"/>
          <p:cNvSpPr txBox="1"/>
          <p:nvPr/>
        </p:nvSpPr>
        <p:spPr>
          <a:xfrm>
            <a:off x="1248938" y="5911121"/>
            <a:ext cx="11448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9. </a:t>
            </a:r>
            <a:r>
              <a:rPr lang="ko-KR" altLang="en-US" sz="1200" b="1" dirty="0" smtClean="0"/>
              <a:t>온라인 결제</a:t>
            </a:r>
            <a:endParaRPr lang="ko-KR" altLang="en-US" sz="1200" b="1" dirty="0"/>
          </a:p>
        </p:txBody>
      </p:sp>
      <p:sp>
        <p:nvSpPr>
          <p:cNvPr id="157" name="TextBox 156"/>
          <p:cNvSpPr txBox="1"/>
          <p:nvPr/>
        </p:nvSpPr>
        <p:spPr>
          <a:xfrm>
            <a:off x="7408422" y="5911121"/>
            <a:ext cx="14125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11. </a:t>
            </a:r>
            <a:r>
              <a:rPr lang="ko-KR" altLang="en-US" sz="1200" b="1" dirty="0" smtClean="0"/>
              <a:t>결제 정보 확인</a:t>
            </a:r>
            <a:endParaRPr lang="ko-KR" altLang="en-US" sz="12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4282698" y="5911121"/>
            <a:ext cx="13773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10. </a:t>
            </a:r>
            <a:r>
              <a:rPr lang="ko-KR" altLang="en-US" sz="1200" b="1" dirty="0" smtClean="0"/>
              <a:t>구매내역확인 </a:t>
            </a:r>
            <a:endParaRPr lang="ko-KR" altLang="en-US" sz="1200" b="1" dirty="0"/>
          </a:p>
        </p:txBody>
      </p:sp>
      <p:pic>
        <p:nvPicPr>
          <p:cNvPr id="159" name="그림 15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86" b="43013"/>
          <a:stretch/>
        </p:blipFill>
        <p:spPr>
          <a:xfrm>
            <a:off x="6747168" y="3803770"/>
            <a:ext cx="2611758" cy="1841457"/>
          </a:xfrm>
          <a:prstGeom prst="rect">
            <a:avLst/>
          </a:prstGeom>
        </p:spPr>
      </p:pic>
      <p:sp>
        <p:nvSpPr>
          <p:cNvPr id="160" name="직사각형 159"/>
          <p:cNvSpPr/>
          <p:nvPr/>
        </p:nvSpPr>
        <p:spPr>
          <a:xfrm>
            <a:off x="635000" y="1930400"/>
            <a:ext cx="248285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1" name="직선 연결선 160"/>
          <p:cNvCxnSpPr/>
          <p:nvPr/>
        </p:nvCxnSpPr>
        <p:spPr>
          <a:xfrm>
            <a:off x="3728720" y="1917700"/>
            <a:ext cx="2494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직사각형 161"/>
          <p:cNvSpPr/>
          <p:nvPr/>
        </p:nvSpPr>
        <p:spPr>
          <a:xfrm>
            <a:off x="6856597" y="2265680"/>
            <a:ext cx="2482850" cy="203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3" name="직사각형 162"/>
          <p:cNvSpPr/>
          <p:nvPr/>
        </p:nvSpPr>
        <p:spPr>
          <a:xfrm>
            <a:off x="6811622" y="4152887"/>
            <a:ext cx="2482850" cy="15018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4" name="직사각형 163"/>
          <p:cNvSpPr/>
          <p:nvPr/>
        </p:nvSpPr>
        <p:spPr>
          <a:xfrm>
            <a:off x="848359" y="985415"/>
            <a:ext cx="657860" cy="14986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5" name="TextBox 164"/>
          <p:cNvSpPr txBox="1"/>
          <p:nvPr/>
        </p:nvSpPr>
        <p:spPr>
          <a:xfrm>
            <a:off x="781581" y="973320"/>
            <a:ext cx="134684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http://1139.parkingweb.kr/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1557756" y="1238961"/>
            <a:ext cx="632994" cy="118034"/>
          </a:xfrm>
          <a:prstGeom prst="rect">
            <a:avLst/>
          </a:prstGeom>
          <a:solidFill>
            <a:srgbClr val="2E3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7" name="TextBox 166"/>
          <p:cNvSpPr txBox="1"/>
          <p:nvPr/>
        </p:nvSpPr>
        <p:spPr>
          <a:xfrm>
            <a:off x="1319221" y="1183743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서울캠퍼스</a:t>
            </a:r>
            <a:endParaRPr lang="ko-KR" altLang="en-US" sz="7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8" name="직사각형 167"/>
          <p:cNvSpPr/>
          <p:nvPr/>
        </p:nvSpPr>
        <p:spPr>
          <a:xfrm>
            <a:off x="1577340" y="4422140"/>
            <a:ext cx="608330" cy="129540"/>
          </a:xfrm>
          <a:prstGeom prst="rect">
            <a:avLst/>
          </a:prstGeom>
          <a:solidFill>
            <a:srgbClr val="343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9" name="TextBox 168"/>
          <p:cNvSpPr txBox="1"/>
          <p:nvPr/>
        </p:nvSpPr>
        <p:spPr>
          <a:xfrm>
            <a:off x="1390554" y="4394577"/>
            <a:ext cx="971741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b="1" dirty="0" err="1" smtClean="0">
                <a:solidFill>
                  <a:schemeClr val="bg1"/>
                </a:solidFill>
              </a:rPr>
              <a:t>경희대학교</a:t>
            </a:r>
            <a:r>
              <a:rPr lang="ko-KR" altLang="en-US" sz="600" b="1" dirty="0" smtClean="0">
                <a:solidFill>
                  <a:schemeClr val="bg1"/>
                </a:solidFill>
              </a:rPr>
              <a:t> 서울캠퍼스</a:t>
            </a:r>
            <a:endParaRPr lang="ko-KR" altLang="en-US" sz="600" b="1" dirty="0">
              <a:solidFill>
                <a:schemeClr val="bg1"/>
              </a:solidFill>
            </a:endParaRPr>
          </a:p>
        </p:txBody>
      </p:sp>
      <p:sp>
        <p:nvSpPr>
          <p:cNvPr id="170" name="직사각형 169"/>
          <p:cNvSpPr/>
          <p:nvPr/>
        </p:nvSpPr>
        <p:spPr>
          <a:xfrm>
            <a:off x="698500" y="1435299"/>
            <a:ext cx="2438400" cy="43942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1" name="TextBox 170"/>
          <p:cNvSpPr txBox="1"/>
          <p:nvPr/>
        </p:nvSpPr>
        <p:spPr>
          <a:xfrm>
            <a:off x="692738" y="1423018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차량번호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사용자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그룹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1739727" y="1423018"/>
            <a:ext cx="1281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</a:p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2019-09-01 ~ 2021-08-31</a:t>
            </a:r>
          </a:p>
          <a:p>
            <a:pPr algn="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홍길동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r"/>
            <a:r>
              <a:rPr lang="ko-KR" altLang="en-US" sz="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학부생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3" name="직사각형 172"/>
          <p:cNvSpPr/>
          <p:nvPr/>
        </p:nvSpPr>
        <p:spPr>
          <a:xfrm>
            <a:off x="3718560" y="1694180"/>
            <a:ext cx="2438400" cy="1805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4" name="TextBox 173"/>
          <p:cNvSpPr txBox="1"/>
          <p:nvPr/>
        </p:nvSpPr>
        <p:spPr>
          <a:xfrm>
            <a:off x="3638109" y="1697709"/>
            <a:ext cx="2674129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 </a:t>
            </a:r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정기권 결제를 진행하시겠습니까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?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5" name="직사각형 174"/>
          <p:cNvSpPr/>
          <p:nvPr/>
        </p:nvSpPr>
        <p:spPr>
          <a:xfrm>
            <a:off x="7754620" y="1774476"/>
            <a:ext cx="1228043" cy="9647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6" name="TextBox 175"/>
          <p:cNvSpPr txBox="1"/>
          <p:nvPr/>
        </p:nvSpPr>
        <p:spPr>
          <a:xfrm>
            <a:off x="7679726" y="1730380"/>
            <a:ext cx="96052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20190901 ~ 20200228</a:t>
            </a:r>
            <a:endParaRPr lang="ko-KR" altLang="en-US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3711451" y="5244890"/>
            <a:ext cx="2499360" cy="530860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8" name="TextBox 177"/>
          <p:cNvSpPr txBox="1"/>
          <p:nvPr/>
        </p:nvSpPr>
        <p:spPr>
          <a:xfrm>
            <a:off x="3712406" y="5217420"/>
            <a:ext cx="1728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결제일자 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2021-08-21 18:30:05</a:t>
            </a:r>
          </a:p>
          <a:p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 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2021-09-01 ~ 2021-12-31</a:t>
            </a:r>
          </a:p>
          <a:p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결제금액 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20,000</a:t>
            </a:r>
          </a:p>
          <a:p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결제방법 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</a:t>
            </a:r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신용카드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9" name="직사각형 178"/>
          <p:cNvSpPr/>
          <p:nvPr/>
        </p:nvSpPr>
        <p:spPr>
          <a:xfrm>
            <a:off x="3736851" y="5226328"/>
            <a:ext cx="2482850" cy="514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            </a:t>
            </a:r>
            <a:endParaRPr lang="ko-KR" altLang="en-US" dirty="0"/>
          </a:p>
        </p:txBody>
      </p:sp>
      <p:sp>
        <p:nvSpPr>
          <p:cNvPr id="180" name="직사각형 179"/>
          <p:cNvSpPr/>
          <p:nvPr/>
        </p:nvSpPr>
        <p:spPr>
          <a:xfrm>
            <a:off x="8088742" y="550564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1" name="직사각형 180"/>
          <p:cNvSpPr/>
          <p:nvPr/>
        </p:nvSpPr>
        <p:spPr>
          <a:xfrm>
            <a:off x="8088742" y="534535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2" name="직사각형 181"/>
          <p:cNvSpPr/>
          <p:nvPr/>
        </p:nvSpPr>
        <p:spPr>
          <a:xfrm>
            <a:off x="8088742" y="5174211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3" name="직사각형 182"/>
          <p:cNvSpPr/>
          <p:nvPr/>
        </p:nvSpPr>
        <p:spPr>
          <a:xfrm>
            <a:off x="8088742" y="5013921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4" name="직사각형 183"/>
          <p:cNvSpPr/>
          <p:nvPr/>
        </p:nvSpPr>
        <p:spPr>
          <a:xfrm>
            <a:off x="8088742" y="484463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5" name="직사각형 184"/>
          <p:cNvSpPr/>
          <p:nvPr/>
        </p:nvSpPr>
        <p:spPr>
          <a:xfrm>
            <a:off x="8088742" y="4684348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6" name="직사각형 185"/>
          <p:cNvSpPr/>
          <p:nvPr/>
        </p:nvSpPr>
        <p:spPr>
          <a:xfrm>
            <a:off x="8088742" y="4535243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7" name="직사각형 186"/>
          <p:cNvSpPr/>
          <p:nvPr/>
        </p:nvSpPr>
        <p:spPr>
          <a:xfrm>
            <a:off x="8088742" y="4344116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8" name="직사각형 187"/>
          <p:cNvSpPr/>
          <p:nvPr/>
        </p:nvSpPr>
        <p:spPr>
          <a:xfrm>
            <a:off x="8088742" y="4184654"/>
            <a:ext cx="1155619" cy="94404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TextBox 188"/>
          <p:cNvSpPr txBox="1"/>
          <p:nvPr/>
        </p:nvSpPr>
        <p:spPr>
          <a:xfrm>
            <a:off x="8352928" y="4160590"/>
            <a:ext cx="914033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55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경희대학교</a:t>
            </a:r>
            <a:r>
              <a:rPr lang="ko-KR" altLang="en-US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서울캠퍼스</a:t>
            </a:r>
            <a:endParaRPr lang="ko-KR" altLang="en-US" sz="55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8761694" y="4325642"/>
            <a:ext cx="505267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22</a:t>
            </a:r>
            <a:r>
              <a:rPr lang="ko-KR" altLang="en-US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가</a:t>
            </a:r>
            <a:r>
              <a:rPr lang="en-US" altLang="ko-KR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2222</a:t>
            </a:r>
            <a:endParaRPr lang="ko-KR" altLang="en-US" sz="55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8705589" y="4486196"/>
            <a:ext cx="561372" cy="17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5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정기권 구매</a:t>
            </a:r>
            <a:endParaRPr lang="ko-KR" altLang="en-US" sz="55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8582157" y="4646337"/>
            <a:ext cx="684804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123456789101</a:t>
            </a:r>
          </a:p>
        </p:txBody>
      </p:sp>
      <p:sp>
        <p:nvSpPr>
          <p:cNvPr id="193" name="TextBox 192"/>
          <p:cNvSpPr txBox="1"/>
          <p:nvPr/>
        </p:nvSpPr>
        <p:spPr>
          <a:xfrm>
            <a:off x="8498802" y="4813750"/>
            <a:ext cx="76815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20210821183005</a:t>
            </a:r>
            <a:endParaRPr lang="en-US" altLang="ko-KR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8357738" y="4964332"/>
            <a:ext cx="90922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1234-5678-9101-****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8187595" y="5131745"/>
            <a:ext cx="108876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</a:t>
            </a:r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~ </a:t>
            </a:r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2021-12-31</a:t>
            </a:r>
            <a:endParaRPr lang="en-US" altLang="ko-KR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8856271" y="5297125"/>
            <a:ext cx="41069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20,000</a:t>
            </a:r>
            <a:endParaRPr lang="en-US" altLang="ko-KR" sz="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8372164" y="5449740"/>
            <a:ext cx="89479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2021-08-21 </a:t>
            </a:r>
            <a:r>
              <a:rPr lang="en-US" altLang="ko-KR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18:30:05</a:t>
            </a:r>
          </a:p>
        </p:txBody>
      </p:sp>
      <p:sp>
        <p:nvSpPr>
          <p:cNvPr id="198" name="모서리가 둥근 직사각형 197"/>
          <p:cNvSpPr/>
          <p:nvPr/>
        </p:nvSpPr>
        <p:spPr>
          <a:xfrm>
            <a:off x="1326746" y="196845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9" name="모서리가 둥근 직사각형 198"/>
          <p:cNvSpPr/>
          <p:nvPr/>
        </p:nvSpPr>
        <p:spPr>
          <a:xfrm>
            <a:off x="1326746" y="2197399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0" name="직사각형 199"/>
          <p:cNvSpPr/>
          <p:nvPr/>
        </p:nvSpPr>
        <p:spPr>
          <a:xfrm>
            <a:off x="568383" y="2392168"/>
            <a:ext cx="2574867" cy="25888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1" name="TextBox 200"/>
          <p:cNvSpPr txBox="1"/>
          <p:nvPr/>
        </p:nvSpPr>
        <p:spPr>
          <a:xfrm>
            <a:off x="1077416" y="1936588"/>
            <a:ext cx="155363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21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학기권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: 20,000)</a:t>
            </a:r>
          </a:p>
        </p:txBody>
      </p:sp>
      <p:sp>
        <p:nvSpPr>
          <p:cNvPr id="202" name="모서리가 둥근 직사각형 201"/>
          <p:cNvSpPr/>
          <p:nvPr/>
        </p:nvSpPr>
        <p:spPr>
          <a:xfrm>
            <a:off x="1326746" y="2208919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3" name="TextBox 202"/>
          <p:cNvSpPr txBox="1"/>
          <p:nvPr/>
        </p:nvSpPr>
        <p:spPr>
          <a:xfrm>
            <a:off x="1274760" y="2177055"/>
            <a:ext cx="118814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월권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: 5,000)</a:t>
            </a:r>
          </a:p>
        </p:txBody>
      </p:sp>
      <p:sp>
        <p:nvSpPr>
          <p:cNvPr id="204" name="직사각형 203"/>
          <p:cNvSpPr/>
          <p:nvPr/>
        </p:nvSpPr>
        <p:spPr>
          <a:xfrm>
            <a:off x="7782877" y="928145"/>
            <a:ext cx="22158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5" name="TextBox 204"/>
          <p:cNvSpPr txBox="1"/>
          <p:nvPr/>
        </p:nvSpPr>
        <p:spPr>
          <a:xfrm>
            <a:off x="7691001" y="878261"/>
            <a:ext cx="4299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20,000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06" name="직사각형 205"/>
          <p:cNvSpPr/>
          <p:nvPr/>
        </p:nvSpPr>
        <p:spPr>
          <a:xfrm>
            <a:off x="7782877" y="1217161"/>
            <a:ext cx="22158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7" name="TextBox 206"/>
          <p:cNvSpPr txBox="1"/>
          <p:nvPr/>
        </p:nvSpPr>
        <p:spPr>
          <a:xfrm>
            <a:off x="7704144" y="1157751"/>
            <a:ext cx="530915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08" name="직사각형 207"/>
          <p:cNvSpPr/>
          <p:nvPr/>
        </p:nvSpPr>
        <p:spPr>
          <a:xfrm>
            <a:off x="7782877" y="1485534"/>
            <a:ext cx="305865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9" name="TextBox 208"/>
          <p:cNvSpPr txBox="1"/>
          <p:nvPr/>
        </p:nvSpPr>
        <p:spPr>
          <a:xfrm>
            <a:off x="7728190" y="1449878"/>
            <a:ext cx="654345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21</a:t>
            </a:r>
            <a:r>
              <a:rPr lang="ko-KR" altLang="en-US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년 </a:t>
            </a:r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</a:t>
            </a:r>
            <a:r>
              <a:rPr lang="ko-KR" altLang="en-US" sz="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학기권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0" name="직사각형 209"/>
          <p:cNvSpPr/>
          <p:nvPr/>
        </p:nvSpPr>
        <p:spPr>
          <a:xfrm>
            <a:off x="7782877" y="1770367"/>
            <a:ext cx="857369" cy="896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1" name="TextBox 210"/>
          <p:cNvSpPr txBox="1"/>
          <p:nvPr/>
        </p:nvSpPr>
        <p:spPr>
          <a:xfrm>
            <a:off x="7774675" y="1736934"/>
            <a:ext cx="114165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</a:t>
            </a:r>
            <a:endParaRPr lang="ko-KR" altLang="en-US" sz="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2" name="직사각형 211"/>
          <p:cNvSpPr/>
          <p:nvPr/>
        </p:nvSpPr>
        <p:spPr>
          <a:xfrm>
            <a:off x="1663350" y="4730170"/>
            <a:ext cx="518976" cy="132415"/>
          </a:xfrm>
          <a:prstGeom prst="rect">
            <a:avLst/>
          </a:prstGeom>
          <a:solidFill>
            <a:srgbClr val="343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3" name="TextBox 212"/>
          <p:cNvSpPr txBox="1"/>
          <p:nvPr/>
        </p:nvSpPr>
        <p:spPr>
          <a:xfrm>
            <a:off x="1661461" y="4701663"/>
            <a:ext cx="4299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600" b="1" dirty="0" smtClean="0">
                <a:solidFill>
                  <a:srgbClr val="37B3BA"/>
                </a:solidFill>
                <a:latin typeface="+mn-ea"/>
              </a:rPr>
              <a:t>20,000</a:t>
            </a:r>
            <a:endParaRPr lang="ko-KR" altLang="en-US" sz="600" b="1" dirty="0">
              <a:solidFill>
                <a:srgbClr val="37B3BA"/>
              </a:solidFill>
              <a:latin typeface="+mn-ea"/>
            </a:endParaRPr>
          </a:p>
        </p:txBody>
      </p:sp>
      <p:pic>
        <p:nvPicPr>
          <p:cNvPr id="214" name="그림 2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" t="8510" r="2456" b="64471"/>
          <a:stretch/>
        </p:blipFill>
        <p:spPr>
          <a:xfrm>
            <a:off x="3714749" y="3797182"/>
            <a:ext cx="2508251" cy="1200268"/>
          </a:xfrm>
          <a:prstGeom prst="rect">
            <a:avLst/>
          </a:prstGeom>
        </p:spPr>
      </p:pic>
      <p:sp>
        <p:nvSpPr>
          <p:cNvPr id="215" name="직사각형 214"/>
          <p:cNvSpPr/>
          <p:nvPr/>
        </p:nvSpPr>
        <p:spPr>
          <a:xfrm>
            <a:off x="4660269" y="3848284"/>
            <a:ext cx="632994" cy="118034"/>
          </a:xfrm>
          <a:prstGeom prst="rect">
            <a:avLst/>
          </a:prstGeom>
          <a:solidFill>
            <a:srgbClr val="2E3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6" name="직사각형 215"/>
          <p:cNvSpPr/>
          <p:nvPr/>
        </p:nvSpPr>
        <p:spPr>
          <a:xfrm>
            <a:off x="3801013" y="4044622"/>
            <a:ext cx="2438400" cy="439420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7" name="TextBox 216"/>
          <p:cNvSpPr txBox="1"/>
          <p:nvPr/>
        </p:nvSpPr>
        <p:spPr>
          <a:xfrm>
            <a:off x="3795251" y="4032341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차량번호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사용기간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사용자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그룹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8" name="TextBox 217"/>
          <p:cNvSpPr txBox="1"/>
          <p:nvPr/>
        </p:nvSpPr>
        <p:spPr>
          <a:xfrm>
            <a:off x="4842240" y="4032341"/>
            <a:ext cx="1281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</a:t>
            </a:r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</a:t>
            </a:r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2222</a:t>
            </a:r>
          </a:p>
          <a:p>
            <a:pPr algn="r"/>
            <a:r>
              <a: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2021-09-01 ~ 2021-12-31</a:t>
            </a:r>
          </a:p>
          <a:p>
            <a:pPr algn="r"/>
            <a:r>
              <a:rPr lang="ko-KR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홍길동</a:t>
            </a:r>
            <a:endParaRPr lang="en-US" altLang="ko-KR" sz="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r"/>
            <a:r>
              <a:rPr lang="ko-KR" altLang="en-US" sz="7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학부생</a:t>
            </a:r>
            <a:endParaRPr lang="ko-KR" altLang="en-US" sz="7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19" name="모서리가 둥근 직사각형 218"/>
          <p:cNvSpPr/>
          <p:nvPr/>
        </p:nvSpPr>
        <p:spPr>
          <a:xfrm>
            <a:off x="4429259" y="4577775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0" name="모서리가 둥근 직사각형 219"/>
          <p:cNvSpPr/>
          <p:nvPr/>
        </p:nvSpPr>
        <p:spPr>
          <a:xfrm>
            <a:off x="4429259" y="480672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1" name="TextBox 220"/>
          <p:cNvSpPr txBox="1"/>
          <p:nvPr/>
        </p:nvSpPr>
        <p:spPr>
          <a:xfrm>
            <a:off x="4179929" y="4545911"/>
            <a:ext cx="155363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21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학기권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: 20,000)</a:t>
            </a:r>
          </a:p>
        </p:txBody>
      </p:sp>
      <p:sp>
        <p:nvSpPr>
          <p:cNvPr id="222" name="모서리가 둥근 직사각형 221"/>
          <p:cNvSpPr/>
          <p:nvPr/>
        </p:nvSpPr>
        <p:spPr>
          <a:xfrm>
            <a:off x="4429259" y="4818242"/>
            <a:ext cx="1011338" cy="142081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3" name="TextBox 222"/>
          <p:cNvSpPr txBox="1"/>
          <p:nvPr/>
        </p:nvSpPr>
        <p:spPr>
          <a:xfrm>
            <a:off x="4377273" y="4786378"/>
            <a:ext cx="118814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월권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700" b="1" dirty="0" smtClean="0">
                <a:solidFill>
                  <a:schemeClr val="bg1"/>
                </a:solidFill>
                <a:latin typeface="+mn-ea"/>
              </a:rPr>
              <a:t>: 5,000)</a:t>
            </a:r>
          </a:p>
        </p:txBody>
      </p:sp>
      <p:pic>
        <p:nvPicPr>
          <p:cNvPr id="224" name="그림 2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33" b="52035"/>
          <a:stretch/>
        </p:blipFill>
        <p:spPr>
          <a:xfrm>
            <a:off x="3655020" y="4999210"/>
            <a:ext cx="2632653" cy="219075"/>
          </a:xfrm>
          <a:prstGeom prst="rect">
            <a:avLst/>
          </a:prstGeom>
        </p:spPr>
      </p:pic>
      <p:sp>
        <p:nvSpPr>
          <p:cNvPr id="225" name="직사각형 224"/>
          <p:cNvSpPr/>
          <p:nvPr/>
        </p:nvSpPr>
        <p:spPr>
          <a:xfrm>
            <a:off x="3650258" y="3795537"/>
            <a:ext cx="2632653" cy="228693"/>
          </a:xfrm>
          <a:prstGeom prst="rect">
            <a:avLst/>
          </a:prstGeom>
          <a:solidFill>
            <a:srgbClr val="2D3E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6" name="TextBox 225"/>
          <p:cNvSpPr txBox="1"/>
          <p:nvPr/>
        </p:nvSpPr>
        <p:spPr>
          <a:xfrm>
            <a:off x="4409380" y="3809350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서울캠퍼스</a:t>
            </a:r>
            <a:endParaRPr lang="ko-KR" altLang="en-US" sz="7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7" name="직사각형 226"/>
          <p:cNvSpPr/>
          <p:nvPr/>
        </p:nvSpPr>
        <p:spPr>
          <a:xfrm>
            <a:off x="6747198" y="3795537"/>
            <a:ext cx="2608554" cy="228693"/>
          </a:xfrm>
          <a:prstGeom prst="rect">
            <a:avLst/>
          </a:prstGeom>
          <a:solidFill>
            <a:srgbClr val="2D3E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8" name="TextBox 227"/>
          <p:cNvSpPr txBox="1"/>
          <p:nvPr/>
        </p:nvSpPr>
        <p:spPr>
          <a:xfrm>
            <a:off x="7487656" y="3809350"/>
            <a:ext cx="1114408" cy="20005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700" b="1" dirty="0" smtClean="0">
                <a:solidFill>
                  <a:schemeClr val="bg1"/>
                </a:solidFill>
                <a:latin typeface="+mn-ea"/>
              </a:rPr>
              <a:t> 서울캠퍼스</a:t>
            </a:r>
            <a:endParaRPr lang="ko-KR" altLang="en-US" sz="7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9" name="TextBox 228"/>
          <p:cNvSpPr txBox="1"/>
          <p:nvPr/>
        </p:nvSpPr>
        <p:spPr>
          <a:xfrm>
            <a:off x="191193" y="232756"/>
            <a:ext cx="19656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2060"/>
                </a:solidFill>
              </a:rPr>
              <a:t>▶ 정기권 신규 신청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02-957-0460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512285" y="232756"/>
            <a:ext cx="32621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★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접속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11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802" y="2852589"/>
            <a:ext cx="3304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1. </a:t>
            </a:r>
            <a:r>
              <a:rPr lang="ko-KR" altLang="en-US" sz="1200" b="1" dirty="0" err="1" smtClean="0"/>
              <a:t>웹페이지</a:t>
            </a:r>
            <a:r>
              <a:rPr lang="ko-KR" altLang="en-US" sz="1200" b="1" dirty="0" smtClean="0"/>
              <a:t> 로그인 화면 하단</a:t>
            </a:r>
            <a:endParaRPr lang="en-US" altLang="ko-KR" sz="1200" b="1" dirty="0"/>
          </a:p>
          <a:p>
            <a:pPr algn="ctr"/>
            <a:r>
              <a:rPr lang="en-US" altLang="ko-KR" sz="1200" b="1" dirty="0" smtClean="0"/>
              <a:t>       [</a:t>
            </a:r>
            <a:r>
              <a:rPr lang="ko-KR" altLang="en-US" sz="1200" b="1" dirty="0" smtClean="0"/>
              <a:t>정기권 결제</a:t>
            </a:r>
            <a:r>
              <a:rPr lang="en-US" altLang="ko-KR" sz="1200" b="1" dirty="0" smtClean="0"/>
              <a:t>]</a:t>
            </a:r>
            <a:r>
              <a:rPr lang="ko-KR" altLang="en-US" sz="1200" b="1" dirty="0" smtClean="0"/>
              <a:t> 클릭 후 </a:t>
            </a:r>
            <a:r>
              <a:rPr lang="en-US" altLang="ko-KR" sz="1200" b="1" dirty="0" smtClean="0"/>
              <a:t>[</a:t>
            </a:r>
            <a:r>
              <a:rPr lang="ko-KR" altLang="en-US" sz="1200" b="1" dirty="0" smtClean="0"/>
              <a:t>전체 차량번호</a:t>
            </a:r>
            <a:r>
              <a:rPr lang="en-US" altLang="ko-KR" sz="1200" b="1" dirty="0" smtClean="0"/>
              <a:t>]</a:t>
            </a:r>
            <a:r>
              <a:rPr lang="ko-KR" altLang="en-US" sz="1200" b="1" dirty="0" smtClean="0"/>
              <a:t> 입력</a:t>
            </a:r>
            <a:endParaRPr lang="en-US" altLang="ko-KR" sz="12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7066172" y="2851765"/>
            <a:ext cx="2055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결제금액 및 기간 확인 후 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온라인 결제 진행</a:t>
            </a:r>
            <a:endParaRPr lang="ko-KR" alt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217552" y="2852589"/>
            <a:ext cx="15584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2.  </a:t>
            </a:r>
            <a:r>
              <a:rPr lang="ko-KR" altLang="en-US" sz="1200" b="1" dirty="0" smtClean="0"/>
              <a:t>정기권 기간 선택 </a:t>
            </a:r>
            <a:endParaRPr lang="ko-KR" altLang="en-US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71993" y="5901596"/>
            <a:ext cx="12987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4. </a:t>
            </a:r>
            <a:r>
              <a:rPr lang="ko-KR" altLang="en-US" sz="1200" b="1" dirty="0" smtClean="0"/>
              <a:t>구매내역 확인</a:t>
            </a:r>
            <a:endParaRPr lang="ko-KR" alt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241307" y="5901596"/>
            <a:ext cx="13340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b="1" dirty="0" smtClean="0"/>
              <a:t>5. </a:t>
            </a:r>
            <a:r>
              <a:rPr lang="ko-KR" altLang="en-US" sz="1200" b="1" dirty="0" smtClean="0"/>
              <a:t>결제 정보 확인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1155700" y="1412874"/>
            <a:ext cx="1442720" cy="4311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6623504" y="733424"/>
            <a:ext cx="2900822" cy="1971676"/>
            <a:chOff x="6623504" y="1051560"/>
            <a:chExt cx="2900822" cy="1653540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033"/>
            <a:stretch/>
          </p:blipFill>
          <p:spPr>
            <a:xfrm>
              <a:off x="6623504" y="1051560"/>
              <a:ext cx="2900822" cy="1653540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6744220" y="1100455"/>
              <a:ext cx="2636000" cy="24828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744220" y="1816735"/>
              <a:ext cx="2636000" cy="24828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02711" y="3753721"/>
            <a:ext cx="2884869" cy="2018430"/>
            <a:chOff x="402711" y="4047912"/>
            <a:chExt cx="2884869" cy="1581032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190" b="7127"/>
            <a:stretch/>
          </p:blipFill>
          <p:spPr>
            <a:xfrm>
              <a:off x="402711" y="4047912"/>
              <a:ext cx="2884869" cy="1581032"/>
            </a:xfrm>
            <a:prstGeom prst="rect">
              <a:avLst/>
            </a:prstGeom>
          </p:spPr>
        </p:pic>
        <p:sp>
          <p:nvSpPr>
            <p:cNvPr id="25" name="직사각형 24"/>
            <p:cNvSpPr/>
            <p:nvPr/>
          </p:nvSpPr>
          <p:spPr>
            <a:xfrm>
              <a:off x="452639" y="4774988"/>
              <a:ext cx="2731885" cy="36216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503142" y="3753721"/>
            <a:ext cx="2899716" cy="2018430"/>
            <a:chOff x="3503142" y="4013199"/>
            <a:chExt cx="2899716" cy="1628141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56" b="6481"/>
            <a:stretch/>
          </p:blipFill>
          <p:spPr>
            <a:xfrm>
              <a:off x="3503142" y="4013199"/>
              <a:ext cx="2899716" cy="1628141"/>
            </a:xfrm>
            <a:prstGeom prst="rect">
              <a:avLst/>
            </a:prstGeom>
          </p:spPr>
        </p:pic>
        <p:sp>
          <p:nvSpPr>
            <p:cNvPr id="26" name="직사각형 25"/>
            <p:cNvSpPr/>
            <p:nvPr/>
          </p:nvSpPr>
          <p:spPr>
            <a:xfrm>
              <a:off x="3560017" y="4047912"/>
              <a:ext cx="2770933" cy="1425787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249" y="733424"/>
            <a:ext cx="2690239" cy="19562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직사각형 17"/>
          <p:cNvSpPr/>
          <p:nvPr/>
        </p:nvSpPr>
        <p:spPr>
          <a:xfrm>
            <a:off x="3944620" y="3863340"/>
            <a:ext cx="342900" cy="838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3892143" y="3820611"/>
            <a:ext cx="840295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경희대학교</a:t>
            </a:r>
            <a:r>
              <a:rPr lang="ko-KR" altLang="en-US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서울캠퍼스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977640" y="5400040"/>
            <a:ext cx="2268220" cy="1244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7665610" y="1182822"/>
            <a:ext cx="58928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7665610" y="1735910"/>
            <a:ext cx="93980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7665610" y="1466888"/>
            <a:ext cx="939800" cy="1055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7580540" y="1144842"/>
            <a:ext cx="415498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홍길동</a:t>
            </a:r>
            <a:endParaRPr lang="ko-KR" altLang="en-US" sz="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80540" y="1422320"/>
            <a:ext cx="3770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개월</a:t>
            </a:r>
            <a:endParaRPr lang="ko-KR" altLang="en-US" sz="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580540" y="1693124"/>
            <a:ext cx="87395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20210801 ~ 20210831</a:t>
            </a:r>
            <a:endParaRPr lang="ko-KR" altLang="en-US" sz="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52639" y="3776857"/>
            <a:ext cx="2708275" cy="305345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476249" y="374244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차량번호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사용기간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사용자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그룹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398902" y="3742449"/>
            <a:ext cx="83555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22</a:t>
            </a:r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</a:t>
            </a:r>
            <a:r>
              <a:rPr lang="en-US" altLang="ko-KR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2222</a:t>
            </a:r>
          </a:p>
          <a:p>
            <a:pPr algn="r"/>
            <a:r>
              <a:rPr lang="en-US" altLang="ko-KR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2021-08-01 ~ 2021-08-31</a:t>
            </a:r>
          </a:p>
          <a:p>
            <a:pPr algn="r"/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홍길동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ko-KR" altLang="en-US" sz="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개인고객</a:t>
            </a:r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endParaRPr lang="en-US" altLang="ko-KR" sz="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76249" y="4819246"/>
            <a:ext cx="2555240" cy="29559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452639" y="4791372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결제일자 </a:t>
            </a:r>
            <a:r>
              <a:rPr lang="en-US" altLang="ko-KR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2021-07-28 18:30:05</a:t>
            </a:r>
          </a:p>
          <a:p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사용기간 </a:t>
            </a:r>
            <a:r>
              <a:rPr lang="en-US" altLang="ko-KR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2021-08-01 ~ 2021-08-31</a:t>
            </a:r>
          </a:p>
          <a:p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결제금액 </a:t>
            </a:r>
            <a:r>
              <a:rPr lang="en-US" altLang="ko-KR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30,000</a:t>
            </a:r>
          </a:p>
          <a:p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결제방법 </a:t>
            </a:r>
            <a:r>
              <a:rPr lang="en-US" altLang="ko-KR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4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신용카드 </a:t>
            </a:r>
            <a:endParaRPr lang="en-US" altLang="ko-KR" sz="4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003666" y="4009163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4003666" y="4190598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4003666" y="4366318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4003666" y="4543169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직사각형 54"/>
          <p:cNvSpPr/>
          <p:nvPr/>
        </p:nvSpPr>
        <p:spPr>
          <a:xfrm>
            <a:off x="4003666" y="4714654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4003666" y="4899217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4003666" y="5079380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4003666" y="5258120"/>
            <a:ext cx="815340" cy="965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3972643" y="3982392"/>
            <a:ext cx="37702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홍길동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972643" y="4151927"/>
            <a:ext cx="44114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22</a:t>
            </a:r>
            <a:r>
              <a:rPr lang="ko-KR" altLang="en-US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가</a:t>
            </a:r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2222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972643" y="4336156"/>
            <a:ext cx="505267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정기권결제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972643" y="4502512"/>
            <a:ext cx="44114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신용카드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972643" y="4677546"/>
            <a:ext cx="479618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2021-08-01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972643" y="4862860"/>
            <a:ext cx="479618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2021-08-31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972643" y="5043023"/>
            <a:ext cx="721672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2021-07-28 18:30:05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989334" y="5217267"/>
            <a:ext cx="36099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30,000</a:t>
            </a:r>
            <a:endParaRPr lang="ko-KR" alt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1093470" y="1288417"/>
            <a:ext cx="762000" cy="170813"/>
          </a:xfrm>
          <a:prstGeom prst="rect">
            <a:avLst/>
          </a:prstGeom>
          <a:solidFill>
            <a:srgbClr val="008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567301" y="2252846"/>
            <a:ext cx="610749" cy="2883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587632" y="2544942"/>
            <a:ext cx="2555618" cy="110628"/>
          </a:xfrm>
          <a:prstGeom prst="rect">
            <a:avLst/>
          </a:prstGeom>
          <a:solidFill>
            <a:srgbClr val="3639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3661467" y="786765"/>
            <a:ext cx="2632653" cy="1920240"/>
            <a:chOff x="3661467" y="786765"/>
            <a:chExt cx="2632653" cy="1920240"/>
          </a:xfrm>
        </p:grpSpPr>
        <p:pic>
          <p:nvPicPr>
            <p:cNvPr id="81" name="그림 80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519" b="57293"/>
            <a:stretch/>
          </p:blipFill>
          <p:spPr>
            <a:xfrm>
              <a:off x="3661467" y="786765"/>
              <a:ext cx="2632653" cy="1920240"/>
            </a:xfrm>
            <a:prstGeom prst="rect">
              <a:avLst/>
            </a:prstGeom>
          </p:spPr>
        </p:pic>
        <p:sp>
          <p:nvSpPr>
            <p:cNvPr id="82" name="직사각형 81"/>
            <p:cNvSpPr/>
            <p:nvPr/>
          </p:nvSpPr>
          <p:spPr>
            <a:xfrm>
              <a:off x="3743960" y="1930400"/>
              <a:ext cx="2482850" cy="203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3957319" y="985415"/>
              <a:ext cx="657860" cy="149860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890541" y="973320"/>
              <a:ext cx="1346844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http://1139.parkingweb.kr/</a:t>
              </a:r>
              <a:endPara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85" name="직사각형 84"/>
            <p:cNvSpPr/>
            <p:nvPr/>
          </p:nvSpPr>
          <p:spPr>
            <a:xfrm>
              <a:off x="4666716" y="1238961"/>
              <a:ext cx="632994" cy="118034"/>
            </a:xfrm>
            <a:prstGeom prst="rect">
              <a:avLst/>
            </a:prstGeom>
            <a:solidFill>
              <a:srgbClr val="2E3D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428181" y="1183743"/>
              <a:ext cx="1114408" cy="200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700" b="1" dirty="0" err="1" smtClean="0">
                  <a:solidFill>
                    <a:schemeClr val="bg1"/>
                  </a:solidFill>
                  <a:latin typeface="+mn-ea"/>
                </a:rPr>
                <a:t>경희대학교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 서울캠퍼스</a:t>
              </a:r>
              <a:endParaRPr lang="ko-KR" altLang="en-US" sz="7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3807460" y="1435299"/>
              <a:ext cx="2438400" cy="439420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01698" y="1423018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차량번호</a:t>
              </a:r>
              <a:endPara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사용기간</a:t>
              </a:r>
              <a:endPara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사용자</a:t>
              </a:r>
              <a:endPara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그룹</a:t>
              </a:r>
              <a:endPara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848687" y="1423018"/>
              <a:ext cx="128112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22</a:t>
              </a:r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가</a:t>
              </a:r>
              <a:r>
                <a:rPr lang="en-US" altLang="ko-KR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2222</a:t>
              </a:r>
            </a:p>
            <a:p>
              <a:pPr algn="r"/>
              <a:r>
                <a:rPr lang="en-US" altLang="ko-KR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2021-07-01 ~ 2021-07-31</a:t>
              </a:r>
            </a:p>
            <a:p>
              <a:pPr algn="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홍길동</a:t>
              </a:r>
              <a:endParaRPr lang="en-US" altLang="ko-KR" sz="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algn="r"/>
              <a:r>
                <a:rPr lang="ko-KR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학교통과차량</a:t>
              </a:r>
              <a:endParaRPr lang="ko-KR" altLang="en-US" sz="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3" name="모서리가 둥근 직사각형 2"/>
            <p:cNvSpPr/>
            <p:nvPr/>
          </p:nvSpPr>
          <p:spPr>
            <a:xfrm>
              <a:off x="4477910" y="1968452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모서리가 둥근 직사각형 70"/>
            <p:cNvSpPr/>
            <p:nvPr/>
          </p:nvSpPr>
          <p:spPr>
            <a:xfrm>
              <a:off x="4477910" y="2208416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모서리가 둥근 직사각형 71"/>
            <p:cNvSpPr/>
            <p:nvPr/>
          </p:nvSpPr>
          <p:spPr>
            <a:xfrm>
              <a:off x="4477910" y="2442947"/>
              <a:ext cx="1011338" cy="142081"/>
            </a:xfrm>
            <a:prstGeom prst="roundRect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376761" y="1930279"/>
              <a:ext cx="1207382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8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: 30,000)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76761" y="2170635"/>
              <a:ext cx="1207382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9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: 60,000)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325464" y="2420324"/>
              <a:ext cx="125867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10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월권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700" b="1" dirty="0" smtClean="0">
                  <a:solidFill>
                    <a:schemeClr val="bg1"/>
                  </a:solidFill>
                  <a:latin typeface="+mn-ea"/>
                </a:rPr>
                <a:t>판매금액 </a:t>
              </a:r>
              <a:r>
                <a:rPr lang="en-US" altLang="ko-KR" sz="700" b="1" dirty="0" smtClean="0">
                  <a:solidFill>
                    <a:schemeClr val="bg1"/>
                  </a:solidFill>
                  <a:latin typeface="+mn-ea"/>
                </a:rPr>
                <a:t>: 90,000)</a:t>
              </a:r>
            </a:p>
          </p:txBody>
        </p:sp>
      </p:grpSp>
      <p:sp>
        <p:nvSpPr>
          <p:cNvPr id="8" name="모서리가 둥근 직사각형 7"/>
          <p:cNvSpPr/>
          <p:nvPr/>
        </p:nvSpPr>
        <p:spPr>
          <a:xfrm>
            <a:off x="7660847" y="886349"/>
            <a:ext cx="219661" cy="123278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7580540" y="843504"/>
            <a:ext cx="45236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30,000</a:t>
            </a: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548253" y="4151669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모서리가 둥근 직사각형 77"/>
          <p:cNvSpPr/>
          <p:nvPr/>
        </p:nvSpPr>
        <p:spPr>
          <a:xfrm>
            <a:off x="1548253" y="4311515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모서리가 둥근 직사각형 78"/>
          <p:cNvSpPr/>
          <p:nvPr/>
        </p:nvSpPr>
        <p:spPr>
          <a:xfrm>
            <a:off x="1548253" y="4488680"/>
            <a:ext cx="552302" cy="84896"/>
          </a:xfrm>
          <a:prstGeom prst="roundRect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1378691" y="4110210"/>
            <a:ext cx="912430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: 30,000)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378691" y="4275540"/>
            <a:ext cx="912430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9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: 60,000)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341822" y="4440870"/>
            <a:ext cx="949299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10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월권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500" b="1" dirty="0" smtClean="0">
                <a:solidFill>
                  <a:schemeClr val="bg1"/>
                </a:solidFill>
                <a:latin typeface="+mn-ea"/>
              </a:rPr>
              <a:t>판매금액 </a:t>
            </a:r>
            <a:r>
              <a:rPr lang="en-US" altLang="ko-KR" sz="500" b="1" dirty="0" smtClean="0">
                <a:solidFill>
                  <a:schemeClr val="bg1"/>
                </a:solidFill>
                <a:latin typeface="+mn-ea"/>
              </a:rPr>
              <a:t>: 90,000)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91193" y="232756"/>
            <a:ext cx="15552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b="1">
                <a:solidFill>
                  <a:srgbClr val="002060"/>
                </a:solidFill>
              </a:defRPr>
            </a:lvl1pPr>
          </a:lstStyle>
          <a:p>
            <a:r>
              <a:rPr lang="ko-KR" altLang="en-US" dirty="0" smtClean="0"/>
              <a:t>▶ 정기권 연장</a:t>
            </a:r>
            <a:endParaRPr lang="ko-KR" altLang="en-US" dirty="0"/>
          </a:p>
        </p:txBody>
      </p:sp>
      <p:sp>
        <p:nvSpPr>
          <p:cNvPr id="95" name="TextBox 94"/>
          <p:cNvSpPr txBox="1"/>
          <p:nvPr/>
        </p:nvSpPr>
        <p:spPr>
          <a:xfrm>
            <a:off x="341203" y="6532926"/>
            <a:ext cx="9293864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주차장 정기권 관련 문의는 주차관리실로 연락 주시기 바랍니다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.                                  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☎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경희대학교</a:t>
            </a: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 서울캠퍼스 주차관리실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02-957-0460</a:t>
            </a:r>
            <a:endParaRPr lang="ko-KR" altLang="en-US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6512285" y="232756"/>
            <a:ext cx="33019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★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http://a1139.parkingweb.kr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접속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81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4012</TotalTime>
  <Words>616</Words>
  <Application>Microsoft Office PowerPoint</Application>
  <PresentationFormat>A4 용지(210x297mm)</PresentationFormat>
  <Paragraphs>163</Paragraphs>
  <Slides>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송귀동</dc:creator>
  <cp:lastModifiedBy>admin</cp:lastModifiedBy>
  <cp:revision>114</cp:revision>
  <cp:lastPrinted>2023-09-04T08:27:42Z</cp:lastPrinted>
  <dcterms:created xsi:type="dcterms:W3CDTF">2017-10-24T06:51:22Z</dcterms:created>
  <dcterms:modified xsi:type="dcterms:W3CDTF">2023-09-04T08:28:13Z</dcterms:modified>
</cp:coreProperties>
</file>